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EF9A197-32F7-4C4F-86BB-6CB7AA518D8F}" type="datetimeFigureOut">
              <a:rPr lang="en-US" smtClean="0"/>
              <a:pPr/>
              <a:t>4/22/2014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F2700B3-47C9-4732-AFCB-41FE48E9F4E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F9A197-32F7-4C4F-86BB-6CB7AA518D8F}"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F9A197-32F7-4C4F-86BB-6CB7AA518D8F}"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F9A197-32F7-4C4F-86BB-6CB7AA518D8F}"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EF9A197-32F7-4C4F-86BB-6CB7AA518D8F}"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2700B3-47C9-4732-AFCB-41FE48E9F4E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F9A197-32F7-4C4F-86BB-6CB7AA518D8F}"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EF9A197-32F7-4C4F-86BB-6CB7AA518D8F}" type="datetimeFigureOut">
              <a:rPr lang="en-US" smtClean="0"/>
              <a:pPr/>
              <a:t>4/22/2014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EF9A197-32F7-4C4F-86BB-6CB7AA518D8F}" type="datetimeFigureOut">
              <a:rPr lang="en-US" smtClean="0"/>
              <a:pPr/>
              <a:t>4/22/2014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F9A197-32F7-4C4F-86BB-6CB7AA518D8F}" type="datetimeFigureOut">
              <a:rPr lang="en-US" smtClean="0"/>
              <a:pPr/>
              <a:t>4/22/2014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F9A197-32F7-4C4F-86BB-6CB7AA518D8F}"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2700B3-47C9-4732-AFCB-41FE48E9F4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EF9A197-32F7-4C4F-86BB-6CB7AA518D8F}"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F2700B3-47C9-4732-AFCB-41FE48E9F4E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EF9A197-32F7-4C4F-86BB-6CB7AA518D8F}" type="datetimeFigureOut">
              <a:rPr lang="en-US" smtClean="0"/>
              <a:pPr/>
              <a:t>4/22/2014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F2700B3-47C9-4732-AFCB-41FE48E9F4E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chools.nyc.gov/Academics/CommonCoreLibrary/ProfessionalLearning/UDL/default.htm" TargetMode="Externa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hyperlink" Target="http://schools.nyc.gov/" TargetMode="External"/><Relationship Id="rId2" Type="http://schemas.openxmlformats.org/officeDocument/2006/relationships/hyperlink" Target="http://udltechtoolkit.wikispaces.com/" TargetMode="External"/><Relationship Id="rId1" Type="http://schemas.openxmlformats.org/officeDocument/2006/relationships/slideLayout" Target="../slideLayouts/slideLayout3.xml"/><Relationship Id="rId4" Type="http://schemas.openxmlformats.org/officeDocument/2006/relationships/hyperlink" Target="http://www.udlcenter.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Universal Design for Learning</a:t>
            </a:r>
            <a:br>
              <a:rPr lang="en-US" dirty="0" smtClean="0"/>
            </a:br>
            <a:r>
              <a:rPr lang="en-US" dirty="0" smtClean="0"/>
              <a:t>UDL</a:t>
            </a:r>
            <a:endParaRPr lang="en-US" dirty="0"/>
          </a:p>
        </p:txBody>
      </p:sp>
      <p:sp>
        <p:nvSpPr>
          <p:cNvPr id="3" name="Subtitle 2"/>
          <p:cNvSpPr>
            <a:spLocks noGrp="1"/>
          </p:cNvSpPr>
          <p:nvPr>
            <p:ph type="subTitle" idx="1"/>
          </p:nvPr>
        </p:nvSpPr>
        <p:spPr/>
        <p:txBody>
          <a:bodyPr/>
          <a:lstStyle/>
          <a:p>
            <a:r>
              <a:rPr lang="en-US" dirty="0" smtClean="0"/>
              <a:t>Amy </a:t>
            </a:r>
            <a:r>
              <a:rPr lang="en-US" dirty="0" err="1" smtClean="0"/>
              <a:t>Miedlar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 on UDL</a:t>
            </a:r>
            <a:endParaRPr lang="en-US" dirty="0"/>
          </a:p>
        </p:txBody>
      </p:sp>
      <p:sp>
        <p:nvSpPr>
          <p:cNvPr id="3" name="Content Placeholder 2"/>
          <p:cNvSpPr>
            <a:spLocks noGrp="1"/>
          </p:cNvSpPr>
          <p:nvPr>
            <p:ph idx="1"/>
          </p:nvPr>
        </p:nvSpPr>
        <p:spPr/>
        <p:txBody>
          <a:bodyPr/>
          <a:lstStyle/>
          <a:p>
            <a:r>
              <a:rPr lang="en-US" dirty="0" smtClean="0"/>
              <a:t>I think that it’s important to understand that UDL curricula is meant to help students master learning, or become expert learners. As teachers, we so often define mastery as having extensive knowledge of a topic, but in fact we should want our students to know how they learn best so they can be successful  and productive in any aspect of their education.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to Support Universal Design for Learning</a:t>
            </a:r>
            <a:endParaRPr lang="en-US" dirty="0"/>
          </a:p>
        </p:txBody>
      </p:sp>
      <p:sp>
        <p:nvSpPr>
          <p:cNvPr id="3" name="Text Placeholder 2"/>
          <p:cNvSpPr>
            <a:spLocks noGrp="1"/>
          </p:cNvSpPr>
          <p:nvPr>
            <p:ph type="body" sz="half" idx="2"/>
          </p:nvPr>
        </p:nvSpPr>
        <p:spPr/>
        <p:txBody>
          <a:bodyPr/>
          <a:lstStyle/>
          <a:p>
            <a:r>
              <a:rPr lang="en-US" dirty="0" smtClean="0">
                <a:hlinkClick r:id="rId2"/>
              </a:rPr>
              <a:t>http://schools.nyc.gov/Academics/CommonCoreLibrary/ProfessionalLearning/UDL/default.htm</a:t>
            </a:r>
            <a:endParaRPr lang="en-US" dirty="0" smtClean="0"/>
          </a:p>
          <a:p>
            <a:endParaRPr lang="en-US" dirty="0"/>
          </a:p>
        </p:txBody>
      </p:sp>
      <p:pic>
        <p:nvPicPr>
          <p:cNvPr id="1026" name="Picture 2" descr="C:\Users\amiedlar\AppData\Local\Microsoft\Windows\Temporary Internet Files\Content.IE5\V97E4YBX\MP900448290[1].jpg"/>
          <p:cNvPicPr>
            <a:picLocks noChangeAspect="1" noChangeArrowheads="1"/>
          </p:cNvPicPr>
          <p:nvPr/>
        </p:nvPicPr>
        <p:blipFill>
          <a:blip r:embed="rId3" cstate="print"/>
          <a:srcRect/>
          <a:stretch>
            <a:fillRect/>
          </a:stretch>
        </p:blipFill>
        <p:spPr bwMode="auto">
          <a:xfrm>
            <a:off x="3581400" y="1371600"/>
            <a:ext cx="2008542" cy="3021701"/>
          </a:xfrm>
          <a:prstGeom prst="rect">
            <a:avLst/>
          </a:prstGeom>
          <a:noFill/>
        </p:spPr>
      </p:pic>
      <p:pic>
        <p:nvPicPr>
          <p:cNvPr id="1027" name="Picture 3" descr="C:\Users\amiedlar\AppData\Local\Microsoft\Windows\Temporary Internet Files\Content.IE5\2I2HYKD3\MP900442339[1].jpg"/>
          <p:cNvPicPr>
            <a:picLocks noChangeAspect="1" noChangeArrowheads="1"/>
          </p:cNvPicPr>
          <p:nvPr/>
        </p:nvPicPr>
        <p:blipFill>
          <a:blip r:embed="rId4" cstate="print"/>
          <a:srcRect/>
          <a:stretch>
            <a:fillRect/>
          </a:stretch>
        </p:blipFill>
        <p:spPr bwMode="auto">
          <a:xfrm>
            <a:off x="5943600" y="1828800"/>
            <a:ext cx="2147718" cy="2971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1676400"/>
            <a:ext cx="7772400" cy="1002792"/>
          </a:xfrm>
        </p:spPr>
        <p:txBody>
          <a:bodyPr/>
          <a:lstStyle/>
          <a:p>
            <a:r>
              <a:rPr lang="en-US" dirty="0" smtClean="0"/>
              <a:t>Sources:</a:t>
            </a:r>
            <a:endParaRPr lang="en-US" dirty="0"/>
          </a:p>
        </p:txBody>
      </p:sp>
      <p:sp>
        <p:nvSpPr>
          <p:cNvPr id="3" name="Text Placeholder 2"/>
          <p:cNvSpPr>
            <a:spLocks noGrp="1"/>
          </p:cNvSpPr>
          <p:nvPr>
            <p:ph type="body" idx="1"/>
          </p:nvPr>
        </p:nvSpPr>
        <p:spPr>
          <a:xfrm>
            <a:off x="530352" y="2704664"/>
            <a:ext cx="7772400" cy="3315136"/>
          </a:xfrm>
        </p:spPr>
        <p:txBody>
          <a:bodyPr>
            <a:normAutofit/>
          </a:bodyPr>
          <a:lstStyle/>
          <a:p>
            <a:pPr>
              <a:buFont typeface="Arial" pitchFamily="34" charset="0"/>
              <a:buChar char="•"/>
            </a:pPr>
            <a:r>
              <a:rPr lang="en-US" dirty="0" smtClean="0"/>
              <a:t> CAST (2011). </a:t>
            </a:r>
            <a:r>
              <a:rPr lang="en-US" i="1" dirty="0" smtClean="0"/>
              <a:t>Universal Design for Learning Guidelines version 2.0 </a:t>
            </a:r>
            <a:r>
              <a:rPr lang="en-US" dirty="0" smtClean="0"/>
              <a:t>Wakefield, MA: Author.</a:t>
            </a:r>
          </a:p>
          <a:p>
            <a:endParaRPr lang="en-US" dirty="0" smtClean="0"/>
          </a:p>
          <a:p>
            <a:pPr>
              <a:buFont typeface="Arial" pitchFamily="34" charset="0"/>
              <a:buChar char="•"/>
            </a:pPr>
            <a:r>
              <a:rPr lang="en-US" dirty="0" smtClean="0"/>
              <a:t> </a:t>
            </a:r>
            <a:r>
              <a:rPr lang="en-US" dirty="0" smtClean="0">
                <a:hlinkClick r:id="rId2"/>
              </a:rPr>
              <a:t>http://udltechtoolkit.wikispaces.com</a:t>
            </a:r>
            <a:endParaRPr lang="en-US" dirty="0" smtClean="0"/>
          </a:p>
          <a:p>
            <a:endParaRPr lang="en-US" dirty="0" smtClean="0"/>
          </a:p>
          <a:p>
            <a:pPr>
              <a:buFont typeface="Arial" pitchFamily="34" charset="0"/>
              <a:buChar char="•"/>
            </a:pPr>
            <a:r>
              <a:rPr lang="en-US" dirty="0" smtClean="0"/>
              <a:t> </a:t>
            </a:r>
            <a:r>
              <a:rPr lang="en-US" dirty="0" smtClean="0">
                <a:hlinkClick r:id="rId3"/>
              </a:rPr>
              <a:t>http://schools.nyc.gov</a:t>
            </a:r>
            <a:endParaRPr lang="en-US" dirty="0" smtClean="0"/>
          </a:p>
          <a:p>
            <a:endParaRPr lang="en-US" dirty="0" smtClean="0"/>
          </a:p>
          <a:p>
            <a:pPr>
              <a:buFont typeface="Arial" pitchFamily="34" charset="0"/>
              <a:buChar char="•"/>
            </a:pPr>
            <a:r>
              <a:rPr lang="en-US" dirty="0" smtClean="0"/>
              <a:t> </a:t>
            </a:r>
            <a:r>
              <a:rPr lang="en-US" dirty="0" smtClean="0">
                <a:hlinkClick r:id="rId4"/>
              </a:rPr>
              <a:t>http://www.udlcenter.org</a:t>
            </a:r>
            <a:endParaRPr lang="en-US" dirty="0" smtClean="0"/>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7772400" cy="926592"/>
          </a:xfrm>
        </p:spPr>
        <p:txBody>
          <a:bodyPr/>
          <a:lstStyle/>
          <a:p>
            <a:r>
              <a:rPr lang="en-US" dirty="0" smtClean="0"/>
              <a:t>What is UDL?</a:t>
            </a:r>
            <a:endParaRPr lang="en-US" dirty="0"/>
          </a:p>
        </p:txBody>
      </p:sp>
      <p:sp>
        <p:nvSpPr>
          <p:cNvPr id="3" name="Text Placeholder 2"/>
          <p:cNvSpPr>
            <a:spLocks noGrp="1"/>
          </p:cNvSpPr>
          <p:nvPr>
            <p:ph type="body" idx="1"/>
          </p:nvPr>
        </p:nvSpPr>
        <p:spPr>
          <a:xfrm>
            <a:off x="457200" y="2057400"/>
            <a:ext cx="7924800" cy="3962400"/>
          </a:xfrm>
        </p:spPr>
        <p:txBody>
          <a:bodyPr>
            <a:normAutofit fontScale="92500"/>
          </a:bodyPr>
          <a:lstStyle/>
          <a:p>
            <a:pPr>
              <a:buFont typeface="Arial" pitchFamily="34" charset="0"/>
              <a:buChar char="•"/>
            </a:pPr>
            <a:r>
              <a:rPr lang="en-US" dirty="0" smtClean="0"/>
              <a:t> a framework that addresses the primary barrier to fostering   expert learners within instructional environments: inflexible, “one-size-fits-all” curricula</a:t>
            </a:r>
          </a:p>
          <a:p>
            <a:endParaRPr lang="en-US" dirty="0" smtClean="0"/>
          </a:p>
          <a:p>
            <a:pPr>
              <a:buFont typeface="Arial" pitchFamily="34" charset="0"/>
              <a:buChar char="•"/>
            </a:pPr>
            <a:r>
              <a:rPr lang="en-US" dirty="0" smtClean="0"/>
              <a:t> helps address learner variability by suggesting flexible goals, methods, materials, and assessments that empower educators to meet these varied needs</a:t>
            </a:r>
          </a:p>
          <a:p>
            <a:endParaRPr lang="en-US" dirty="0" smtClean="0"/>
          </a:p>
          <a:p>
            <a:pPr>
              <a:buFont typeface="Arial" pitchFamily="34" charset="0"/>
              <a:buChar char="•"/>
            </a:pPr>
            <a:r>
              <a:rPr lang="en-US" dirty="0" smtClean="0"/>
              <a:t> encourages creating flexible designs from the start that have customizable options, which allow all learners to progress from where they are and not where we would have imagined them to be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3 Principles</a:t>
            </a:r>
            <a:endParaRPr lang="en-US" dirty="0"/>
          </a:p>
        </p:txBody>
      </p:sp>
      <p:sp>
        <p:nvSpPr>
          <p:cNvPr id="3" name="Content Placeholder 2"/>
          <p:cNvSpPr>
            <a:spLocks noGrp="1"/>
          </p:cNvSpPr>
          <p:nvPr>
            <p:ph idx="1"/>
          </p:nvPr>
        </p:nvSpPr>
        <p:spPr/>
        <p:txBody>
          <a:bodyPr/>
          <a:lstStyle/>
          <a:p>
            <a:pPr>
              <a:buNone/>
            </a:pPr>
            <a:r>
              <a:rPr lang="en-US" dirty="0" smtClean="0"/>
              <a:t>The following principles guide UDL and provide the underlying framework for the Guidelines:</a:t>
            </a:r>
          </a:p>
          <a:p>
            <a:pPr>
              <a:buNone/>
            </a:pPr>
            <a:endParaRPr lang="en-US" dirty="0" smtClean="0"/>
          </a:p>
          <a:p>
            <a:r>
              <a:rPr lang="en-US" dirty="0" smtClean="0"/>
              <a:t>Principle I: Provide Multiple Means of Representation</a:t>
            </a:r>
          </a:p>
          <a:p>
            <a:pPr>
              <a:buNone/>
            </a:pPr>
            <a:endParaRPr lang="en-US" dirty="0" smtClean="0"/>
          </a:p>
          <a:p>
            <a:r>
              <a:rPr lang="en-US" dirty="0" smtClean="0"/>
              <a:t>Principle II:  Provide Multiple Means of Action and Expression</a:t>
            </a:r>
          </a:p>
          <a:p>
            <a:pPr>
              <a:buNone/>
            </a:pPr>
            <a:endParaRPr lang="en-US" dirty="0" smtClean="0"/>
          </a:p>
          <a:p>
            <a:r>
              <a:rPr lang="en-US" dirty="0" smtClean="0"/>
              <a:t>Principle III:  Provide Multiple Means of Engagement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I: Provide Multiple Means of Representation (the “what” of learning)</a:t>
            </a:r>
            <a:endParaRPr lang="en-US" dirty="0"/>
          </a:p>
        </p:txBody>
      </p:sp>
      <p:sp>
        <p:nvSpPr>
          <p:cNvPr id="3" name="Content Placeholder 2"/>
          <p:cNvSpPr>
            <a:spLocks noGrp="1"/>
          </p:cNvSpPr>
          <p:nvPr>
            <p:ph idx="1"/>
          </p:nvPr>
        </p:nvSpPr>
        <p:spPr/>
        <p:txBody>
          <a:bodyPr/>
          <a:lstStyle/>
          <a:p>
            <a:r>
              <a:rPr lang="en-US" dirty="0" smtClean="0"/>
              <a:t>Learners differ in the ways that they perceive and comprehend information that is presented to them</a:t>
            </a:r>
          </a:p>
          <a:p>
            <a:r>
              <a:rPr lang="en-US" dirty="0" smtClean="0"/>
              <a:t>Learning and sensory disabilities, language/cultural differences</a:t>
            </a:r>
          </a:p>
          <a:p>
            <a:r>
              <a:rPr lang="en-US" dirty="0" smtClean="0"/>
              <a:t>Visual/auditory</a:t>
            </a:r>
          </a:p>
          <a:p>
            <a:r>
              <a:rPr lang="en-US" dirty="0" smtClean="0"/>
              <a:t>When multiple representations are used, students make connections within and between concepts</a:t>
            </a:r>
          </a:p>
          <a:p>
            <a:r>
              <a:rPr lang="en-US" b="1" i="1" dirty="0" smtClean="0"/>
              <a:t>Providing options for representation is essential.</a:t>
            </a:r>
            <a:endParaRPr lang="en-US" b="1"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II: Provide Multiple Means of Action and Expression (the “how” of learning)</a:t>
            </a:r>
            <a:endParaRPr lang="en-US" dirty="0"/>
          </a:p>
        </p:txBody>
      </p:sp>
      <p:sp>
        <p:nvSpPr>
          <p:cNvPr id="3" name="Content Placeholder 2"/>
          <p:cNvSpPr>
            <a:spLocks noGrp="1"/>
          </p:cNvSpPr>
          <p:nvPr>
            <p:ph idx="1"/>
          </p:nvPr>
        </p:nvSpPr>
        <p:spPr/>
        <p:txBody>
          <a:bodyPr/>
          <a:lstStyle/>
          <a:p>
            <a:r>
              <a:rPr lang="en-US" dirty="0" smtClean="0"/>
              <a:t>Learners differ in the ways that they can navigate a learning environment and express what they know.</a:t>
            </a:r>
          </a:p>
          <a:p>
            <a:r>
              <a:rPr lang="en-US" dirty="0" smtClean="0"/>
              <a:t>Significant movement impairments, struggling with strategic and organizational abilities, language barriers</a:t>
            </a:r>
          </a:p>
          <a:p>
            <a:r>
              <a:rPr lang="en-US" b="1" i="1" dirty="0" smtClean="0"/>
              <a:t>Providing options for action and expression is essential.</a:t>
            </a:r>
            <a:endParaRPr lang="en-US"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III: Provide Multiple Means of Engagement (the “why” of learning)</a:t>
            </a:r>
            <a:endParaRPr lang="en-US" dirty="0"/>
          </a:p>
        </p:txBody>
      </p:sp>
      <p:sp>
        <p:nvSpPr>
          <p:cNvPr id="3" name="Content Placeholder 2"/>
          <p:cNvSpPr>
            <a:spLocks noGrp="1"/>
          </p:cNvSpPr>
          <p:nvPr>
            <p:ph idx="1"/>
          </p:nvPr>
        </p:nvSpPr>
        <p:spPr/>
        <p:txBody>
          <a:bodyPr/>
          <a:lstStyle/>
          <a:p>
            <a:r>
              <a:rPr lang="en-US" dirty="0" smtClean="0"/>
              <a:t>Affect represents a crucial element to learning, and learners differ markedly in the ways in which they can be engaged or motivated to learn.</a:t>
            </a:r>
          </a:p>
          <a:p>
            <a:r>
              <a:rPr lang="en-US" dirty="0" smtClean="0"/>
              <a:t>Neurology, culture, personal relevance, subjectivity, background knowledge</a:t>
            </a:r>
          </a:p>
          <a:p>
            <a:r>
              <a:rPr lang="en-US" dirty="0" smtClean="0"/>
              <a:t>Working alone vs. working with peers</a:t>
            </a:r>
          </a:p>
          <a:p>
            <a:r>
              <a:rPr lang="en-US" b="1" i="1" dirty="0" smtClean="0"/>
              <a:t>Providing multiple options for engagement is essential.</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969264"/>
          </a:xfrm>
        </p:spPr>
        <p:txBody>
          <a:bodyPr/>
          <a:lstStyle/>
          <a:p>
            <a:r>
              <a:rPr lang="en-US" dirty="0" smtClean="0"/>
              <a:t>What are expert learners?</a:t>
            </a:r>
            <a:endParaRPr lang="en-US" dirty="0"/>
          </a:p>
        </p:txBody>
      </p:sp>
      <p:sp>
        <p:nvSpPr>
          <p:cNvPr id="3" name="Text Placeholder 2"/>
          <p:cNvSpPr>
            <a:spLocks noGrp="1"/>
          </p:cNvSpPr>
          <p:nvPr>
            <p:ph type="body" idx="1"/>
          </p:nvPr>
        </p:nvSpPr>
        <p:spPr>
          <a:xfrm>
            <a:off x="457200" y="2514600"/>
            <a:ext cx="7772400" cy="3467536"/>
          </a:xfrm>
        </p:spPr>
        <p:txBody>
          <a:bodyPr>
            <a:normAutofit/>
          </a:bodyPr>
          <a:lstStyle/>
          <a:p>
            <a:r>
              <a:rPr lang="en-US" dirty="0" smtClean="0"/>
              <a:t>The goal of education is the development of expert learners, something that all students can become.</a:t>
            </a:r>
          </a:p>
          <a:p>
            <a:endParaRPr lang="en-US" dirty="0" smtClean="0"/>
          </a:p>
          <a:p>
            <a:r>
              <a:rPr lang="en-US" dirty="0" smtClean="0"/>
              <a:t>From the UDL perspective expert learners are:</a:t>
            </a:r>
          </a:p>
          <a:p>
            <a:pPr>
              <a:buFont typeface="Arial" pitchFamily="34" charset="0"/>
              <a:buChar char="•"/>
            </a:pPr>
            <a:r>
              <a:rPr lang="en-US" dirty="0" smtClean="0"/>
              <a:t> Resourceful, knowledgeable learners</a:t>
            </a:r>
          </a:p>
          <a:p>
            <a:pPr>
              <a:buFont typeface="Arial" pitchFamily="34" charset="0"/>
              <a:buChar char="•"/>
            </a:pPr>
            <a:r>
              <a:rPr lang="en-US" dirty="0" smtClean="0"/>
              <a:t> Strategic, goal-directed learners</a:t>
            </a:r>
          </a:p>
          <a:p>
            <a:pPr>
              <a:buFont typeface="Arial" pitchFamily="34" charset="0"/>
              <a:buChar char="•"/>
            </a:pPr>
            <a:r>
              <a:rPr lang="en-US" dirty="0" smtClean="0"/>
              <a:t> Purposeful, motivated learners</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 on UDL</a:t>
            </a:r>
            <a:endParaRPr lang="en-US" dirty="0"/>
          </a:p>
        </p:txBody>
      </p:sp>
      <p:sp>
        <p:nvSpPr>
          <p:cNvPr id="3" name="Content Placeholder 2"/>
          <p:cNvSpPr>
            <a:spLocks noGrp="1"/>
          </p:cNvSpPr>
          <p:nvPr>
            <p:ph idx="1"/>
          </p:nvPr>
        </p:nvSpPr>
        <p:spPr/>
        <p:txBody>
          <a:bodyPr/>
          <a:lstStyle/>
          <a:p>
            <a:r>
              <a:rPr lang="en-US" dirty="0" smtClean="0"/>
              <a:t>Points of Interest:</a:t>
            </a:r>
          </a:p>
          <a:p>
            <a:pPr lvl="1"/>
            <a:r>
              <a:rPr lang="en-US" dirty="0" smtClean="0"/>
              <a:t>In the early years, the focus was on helping individuals adapt, or “fix” themselves</a:t>
            </a:r>
          </a:p>
          <a:p>
            <a:pPr lvl="1"/>
            <a:r>
              <a:rPr lang="en-US" dirty="0" smtClean="0"/>
              <a:t>The focus obscured the important role of the environment in determining who is considered “disabled”</a:t>
            </a:r>
          </a:p>
          <a:p>
            <a:pPr lvl="1"/>
            <a:r>
              <a:rPr lang="en-US" dirty="0" smtClean="0"/>
              <a:t>“The burden of adaptation should be first placed on curricula, not the learner.”</a:t>
            </a:r>
          </a:p>
          <a:p>
            <a:pPr lvl="1"/>
            <a:r>
              <a:rPr lang="en-US" dirty="0" smtClean="0"/>
              <a:t>UDL was inspired by the universal design concept from architecture and product development (curb cuts)</a:t>
            </a:r>
          </a:p>
          <a:p>
            <a:pPr lvl="1"/>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 on UDL</a:t>
            </a:r>
            <a:endParaRPr lang="en-US" dirty="0"/>
          </a:p>
        </p:txBody>
      </p:sp>
      <p:sp>
        <p:nvSpPr>
          <p:cNvPr id="3" name="Content Placeholder 2"/>
          <p:cNvSpPr>
            <a:spLocks noGrp="1"/>
          </p:cNvSpPr>
          <p:nvPr>
            <p:ph idx="1"/>
          </p:nvPr>
        </p:nvSpPr>
        <p:spPr/>
        <p:txBody>
          <a:bodyPr/>
          <a:lstStyle/>
          <a:p>
            <a:r>
              <a:rPr lang="en-US" dirty="0" smtClean="0"/>
              <a:t>The UDL principles focus on all aspects of learning. The goal of education in the 21</a:t>
            </a:r>
            <a:r>
              <a:rPr lang="en-US" baseline="30000" dirty="0" smtClean="0"/>
              <a:t>st</a:t>
            </a:r>
            <a:r>
              <a:rPr lang="en-US" dirty="0" smtClean="0"/>
              <a:t> century goes beyond new technology and content knowledge mastery; it is the mastery of the learning process.</a:t>
            </a:r>
          </a:p>
          <a:p>
            <a:pPr>
              <a:buNone/>
            </a:pPr>
            <a:endParaRPr lang="en-US" dirty="0" smtClean="0"/>
          </a:p>
          <a:p>
            <a:r>
              <a:rPr lang="en-US" dirty="0" smtClean="0"/>
              <a:t>The UDL Guidelines are meant to assist educators who plan lessons or develop curriculum to meet the needs of all learners from the start.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86</TotalTime>
  <Words>615</Words>
  <Application>Microsoft Office PowerPoint</Application>
  <PresentationFormat>On-screen Show (4:3)</PresentationFormat>
  <Paragraphs>60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Universal Design for Learning UDL</vt:lpstr>
      <vt:lpstr>What is UDL?</vt:lpstr>
      <vt:lpstr>The 3 Principles</vt:lpstr>
      <vt:lpstr>Principle I: Provide Multiple Means of Representation (the “what” of learning)</vt:lpstr>
      <vt:lpstr>Principle II: Provide Multiple Means of Action and Expression (the “how” of learning)</vt:lpstr>
      <vt:lpstr>Principle III: Provide Multiple Means of Engagement (the “why” of learning)</vt:lpstr>
      <vt:lpstr>What are expert learners?</vt:lpstr>
      <vt:lpstr>Reflections on UDL</vt:lpstr>
      <vt:lpstr>Reflections on UDL</vt:lpstr>
      <vt:lpstr>Reflections on UDL</vt:lpstr>
      <vt:lpstr>Resources to Support Universal Design for Learning</vt:lpstr>
      <vt:lpstr>Sources:</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for Learning UDL</dc:title>
  <dc:creator>amiedlar</dc:creator>
  <cp:lastModifiedBy>amiedlar</cp:lastModifiedBy>
  <cp:revision>20</cp:revision>
  <dcterms:created xsi:type="dcterms:W3CDTF">2014-04-22T17:19:23Z</dcterms:created>
  <dcterms:modified xsi:type="dcterms:W3CDTF">2014-04-22T20:27:36Z</dcterms:modified>
</cp:coreProperties>
</file>